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85" r:id="rId5"/>
    <p:sldId id="282" r:id="rId6"/>
    <p:sldId id="283" r:id="rId7"/>
    <p:sldId id="306" r:id="rId8"/>
    <p:sldId id="309" r:id="rId9"/>
    <p:sldId id="311" r:id="rId10"/>
    <p:sldId id="261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3775" autoAdjust="0"/>
  </p:normalViewPr>
  <p:slideViewPr>
    <p:cSldViewPr snapToGrid="0">
      <p:cViewPr varScale="1">
        <p:scale>
          <a:sx n="88" d="100"/>
          <a:sy n="88" d="100"/>
        </p:scale>
        <p:origin x="72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右图图一展示的是，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2016-2019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这四年间，黑龙江和吉林两地每月的销量走势，不同的颜色代表不同的年份。总体上有比较明显的波动规律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右图图二展示的是，各档次啤酒，每月在黑龙江和吉林两地的销量走势。不同颜色代表不同档次的啤酒。从图中我们可以看出，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low-end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这个档次的啤酒销量最高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1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这张图展示的是，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2016-2019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这四年间，黑龙江和吉林两地，各品牌的包装情况。横坐标是品牌，纵坐标是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个数，不同的颜色代表不同的包装规格。从图中我们可以看出，大部分品牌的包装以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bottle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为主。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60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特征工程部分，构建了一系列基础特征、时序特征、业务特征和组合特征等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我们采用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permutation based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特征选择处理噪声，该方法在中低维度数据中有较好表现。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后续将根据验证结果，决定是否使用主题模型及主成分分析等特征提取方法。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此部分还采用</a:t>
            </a:r>
            <a:r>
              <a:rPr lang="en-US" altLang="zh-CN" sz="1800" kern="100" dirty="0" err="1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Keras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，把商品、日期做了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。该方法借鉴了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word2vec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，让相近的产品的稀疏特征，通过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转换到稠密的向量空间中。处理后相近的商品及经销商，在向量空间中距离比较近。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1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800" kern="10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对于我们的核心模型部分， 初步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预计四个模型，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折交叉验证， 分别进行参数扰动、特征扰动，调参和特征选择，保证单模型最优，四个模型根据线上得分，进行不同比例的加权融合，生成最终模型结果。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组模型的创新点主要体现在模型融合上，考察指标为平均绝对误差，侧重于背后的商业原理。在进行加权融合时，由于对每个模型的结果进行了归一化，以及通过模型反馈不断进行数据清洗和特征构造，预计融合效果较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62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以上就是我们小组汇报的全部内容，谢谢各位评委老师。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3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5.mp4"/><Relationship Id="rId7" Type="http://schemas.openxmlformats.org/officeDocument/2006/relationships/oleObject" Target="../embeddings/oleObject2.bin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6.xml"/><Relationship Id="rId10" Type="http://schemas.microsoft.com/office/2007/relationships/hdphoto" Target="../media/hdphoto1.wdp"/><Relationship Id="rId4" Type="http://schemas.openxmlformats.org/officeDocument/2006/relationships/video" Target="../media/media5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0.png"/><Relationship Id="rId12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0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  <p:pic>
        <p:nvPicPr>
          <p:cNvPr id="10" name="视频 9">
            <a:hlinkClick r:id="" action="ppaction://media"/>
            <a:extLst>
              <a:ext uri="{FF2B5EF4-FFF2-40B4-BE49-F238E27FC236}">
                <a16:creationId xmlns:a16="http://schemas.microsoft.com/office/drawing/2014/main" id="{F33B0693-CF3F-4C0B-9EEE-2AF18848C6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"/>
    </mc:Choice>
    <mc:Fallback>
      <p:transition spd="slow" advTm="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团队介绍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团队介绍与分工</a:t>
            </a: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76" y="56761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穿着西装的男孩&#10;&#10;描述已自动生成">
            <a:extLst>
              <a:ext uri="{FF2B5EF4-FFF2-40B4-BE49-F238E27FC236}">
                <a16:creationId xmlns:a16="http://schemas.microsoft.com/office/drawing/2014/main" id="{75221AF8-1CF6-DC48-889A-F4B90FB5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" b="15230"/>
          <a:stretch/>
        </p:blipFill>
        <p:spPr>
          <a:xfrm>
            <a:off x="1615558" y="3120453"/>
            <a:ext cx="1117843" cy="1334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41886-90F2-DB4E-AEE2-48EE07A7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4684209"/>
            <a:ext cx="994775" cy="127971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54075C-E4FD-2149-B174-A4C0850D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50743"/>
              </p:ext>
            </p:extLst>
          </p:nvPr>
        </p:nvGraphicFramePr>
        <p:xfrm>
          <a:off x="2939070" y="2913011"/>
          <a:ext cx="7370434" cy="1548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朱明远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Jilin University- BSc Biology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大学生数据建模大赛三等奖，中科院昆明动物所，中科院广州生物医药研究所，中科院上海生物化学研究所，宁波诺丁汉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Part-time RA,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UNNC  Data Assistant and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Employment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Procedure</a:t>
                      </a:r>
                      <a:r>
                        <a:rPr lang="zh-CN" altLang="fr-FR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薪郅互联网科技（上海）有限公司   实习薪酬数据分析员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模型框架搭建；外部数据的更新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81A57E-52E1-D342-984F-B5D7932E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27854"/>
              </p:ext>
            </p:extLst>
          </p:nvPr>
        </p:nvGraphicFramePr>
        <p:xfrm>
          <a:off x="2939070" y="1330372"/>
          <a:ext cx="7370434" cy="1431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赵宇（队长）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Hape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Holding AG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数据分析师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完善公司用户画像与产品画像，优化消费者洞察与产品分析，辅助精准营销。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京东 数据分析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梳理京东商城网站内茶饮料品类中，不同阶段用户的认知差距，定义站内茶品用户成长路径，探寻用户精细化分层运营及站内引流营销机会点。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35073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数据清洗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合并，探索性分析，根据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反馈进一步优化模型；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40BD6-C321-7647-8E5D-DED7553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4551"/>
              </p:ext>
            </p:extLst>
          </p:nvPr>
        </p:nvGraphicFramePr>
        <p:xfrm>
          <a:off x="2939070" y="4554869"/>
          <a:ext cx="7370434" cy="1852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白诗琪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Computer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Science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based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on computer vision / 2018.09 – 2019. 05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computer vision,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extract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multimodal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of the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create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an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system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Shanghai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Ping’an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HaoYiSheng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好医生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smart Q&amp;A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platform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/ 2019.07 – 2019.12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natural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language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processing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model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implement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diagnosis</a:t>
                      </a:r>
                      <a:endParaRPr lang="fr-FR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主要模型的调试以及参数更新，销售商用户画像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CF6903-0F1B-4442-B680-CEC67AEC9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1291992"/>
            <a:ext cx="1039914" cy="1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256"/>
              </p:ext>
            </p:extLst>
          </p:nvPr>
        </p:nvGraphicFramePr>
        <p:xfrm>
          <a:off x="548474" y="1423375"/>
          <a:ext cx="4480725" cy="2263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75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491504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0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5139173" y="1972937"/>
            <a:ext cx="1778122" cy="1687351"/>
          </a:xfrm>
          <a:prstGeom prst="bentArrow">
            <a:avLst>
              <a:gd name="adj1" fmla="val 10324"/>
              <a:gd name="adj2" fmla="val 13714"/>
              <a:gd name="adj3" fmla="val 19975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856250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884" y="2690580"/>
            <a:ext cx="3663287" cy="2449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71BC8F1-75E4-44E9-A4DB-E4E7888BC7ED}"/>
              </a:ext>
            </a:extLst>
          </p:cNvPr>
          <p:cNvSpPr txBox="1"/>
          <p:nvPr/>
        </p:nvSpPr>
        <p:spPr>
          <a:xfrm>
            <a:off x="482600" y="1904998"/>
            <a:ext cx="3581400" cy="214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各区域每年各月总销量走势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从右图图一可知，在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这四年中，黑龙江的销量比较稳定，每年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月的销量最高，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月大幅下滑，然后逐步上升至八月，接着又下滑。总体上有明显的波动规律。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在这四年间，吉林的销量自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月开始，有明显上升，之后成规律性波动，每年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月份的销量相对较低。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F69D01-C356-5D4E-9F49-A3B5DEFABE61}"/>
              </a:ext>
            </a:extLst>
          </p:cNvPr>
          <p:cNvSpPr txBox="1"/>
          <p:nvPr/>
        </p:nvSpPr>
        <p:spPr>
          <a:xfrm>
            <a:off x="482600" y="4381499"/>
            <a:ext cx="3581400" cy="191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sz="1000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右图图二显示的是，在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年年中有一个很大幅度的提升。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CD42E-2391-694D-AAD2-3411B0D08E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7646" y="2728064"/>
            <a:ext cx="4015409" cy="2374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72540-5311-C64E-820C-D76275E44DD3}"/>
              </a:ext>
            </a:extLst>
          </p:cNvPr>
          <p:cNvSpPr txBox="1"/>
          <p:nvPr/>
        </p:nvSpPr>
        <p:spPr>
          <a:xfrm>
            <a:off x="4844264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图一：各区域每年各月总销量走势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A228A-184C-0144-9461-355788C9B790}"/>
              </a:ext>
            </a:extLst>
          </p:cNvPr>
          <p:cNvSpPr txBox="1"/>
          <p:nvPr/>
        </p:nvSpPr>
        <p:spPr>
          <a:xfrm>
            <a:off x="9200343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图二：各档次啤酒的销量</a:t>
            </a:r>
          </a:p>
        </p:txBody>
      </p:sp>
      <p:pic>
        <p:nvPicPr>
          <p:cNvPr id="19" name="视频 18">
            <a:hlinkClick r:id="" action="ppaction://media"/>
            <a:extLst>
              <a:ext uri="{FF2B5EF4-FFF2-40B4-BE49-F238E27FC236}">
                <a16:creationId xmlns:a16="http://schemas.microsoft.com/office/drawing/2014/main" id="{3690AB6D-24FD-484A-913D-6E972C9FF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0992" y="34326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8"/>
    </mc:Choice>
    <mc:Fallback xmlns="">
      <p:transition spd="slow" advTm="2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240" y="1950720"/>
            <a:ext cx="6691464" cy="4556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1950720"/>
            <a:ext cx="4302760" cy="397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从图中我们可以看出，大部分品牌的包装以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为主。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视频 14">
            <a:hlinkClick r:id="" action="ppaction://media"/>
            <a:extLst>
              <a:ext uri="{FF2B5EF4-FFF2-40B4-BE49-F238E27FC236}">
                <a16:creationId xmlns:a16="http://schemas.microsoft.com/office/drawing/2014/main" id="{2A39179D-88AA-498D-9ABE-2D19C1116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1" y="34326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6"/>
    </mc:Choice>
    <mc:Fallback xmlns="">
      <p:transition spd="slow" advTm="2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481464"/>
            <a:ext cx="6494173" cy="3372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sz="1600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/>
              <a:t>Topic </a:t>
            </a:r>
            <a:r>
              <a:rPr lang="en-US" altLang="zh-CN" sz="1600" dirty="0"/>
              <a:t>M</a:t>
            </a:r>
            <a:r>
              <a:rPr lang="zh-CN" altLang="zh-CN" sz="1600" dirty="0"/>
              <a:t>odelling</a:t>
            </a:r>
            <a:r>
              <a:rPr lang="en-US" altLang="zh-CN" sz="1600" dirty="0"/>
              <a:t> or</a:t>
            </a:r>
            <a:r>
              <a:rPr lang="zh-CN" altLang="en-US" sz="1600" dirty="0"/>
              <a:t> </a:t>
            </a:r>
            <a:r>
              <a:rPr lang="en-US" altLang="zh-CN" sz="1600" dirty="0"/>
              <a:t>PCA</a:t>
            </a:r>
            <a:r>
              <a:rPr lang="zh-CN" altLang="en-US" sz="1600" dirty="0"/>
              <a:t>：降维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Embedding</a:t>
            </a: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转换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Like </a:t>
            </a:r>
            <a:r>
              <a:rPr lang="en-GB" altLang="zh-CN" sz="1600" dirty="0"/>
              <a:t>word2vec(</a:t>
            </a:r>
            <a:r>
              <a:rPr lang="en-GB" altLang="zh-CN" sz="1600" dirty="0" err="1"/>
              <a:t>Keras</a:t>
            </a:r>
            <a:r>
              <a:rPr lang="en-GB" altLang="zh-CN" sz="1600" dirty="0"/>
              <a:t>), </a:t>
            </a:r>
            <a:r>
              <a:rPr lang="zh-CN" altLang="en-US" sz="1600" dirty="0"/>
              <a:t>相似的产品以及销售门店</a:t>
            </a:r>
            <a:r>
              <a:rPr lang="en-US" altLang="zh-CN" sz="1600" dirty="0"/>
              <a:t> -&gt;</a:t>
            </a:r>
            <a:r>
              <a:rPr lang="zh-CN" altLang="en-US" sz="1600" dirty="0"/>
              <a:t>稠密的向量空间临近</a:t>
            </a:r>
            <a:endParaRPr lang="en-US" altLang="zh-CN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视频 6">
            <a:hlinkClick r:id="" action="ppaction://media"/>
            <a:extLst>
              <a:ext uri="{FF2B5EF4-FFF2-40B4-BE49-F238E27FC236}">
                <a16:creationId xmlns:a16="http://schemas.microsoft.com/office/drawing/2014/main" id="{F5CC84BE-7665-4CF8-8187-1257B3654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8"/>
    </mc:Choice>
    <mc:Fallback>
      <p:transition spd="slow" advTm="3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sz="1400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视频 21">
            <a:hlinkClick r:id="" action="ppaction://media"/>
            <a:extLst>
              <a:ext uri="{FF2B5EF4-FFF2-40B4-BE49-F238E27FC236}">
                <a16:creationId xmlns:a16="http://schemas.microsoft.com/office/drawing/2014/main" id="{271C123E-B5DB-466A-B424-5D0C7EB98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99"/>
    </mc:Choice>
    <mc:Fallback>
      <p:transition spd="slow" advTm="3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851</TotalTime>
  <Words>1348</Words>
  <Application>Microsoft Office PowerPoint</Application>
  <PresentationFormat>宽屏</PresentationFormat>
  <Paragraphs>118</Paragraphs>
  <Slides>10</Slides>
  <Notes>5</Notes>
  <HiddenSlides>0</HiddenSlides>
  <MMClips>5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Mingyuan ZHU (20219292)</cp:lastModifiedBy>
  <cp:revision>62</cp:revision>
  <cp:lastPrinted>2019-05-23T16:00:00Z</cp:lastPrinted>
  <dcterms:created xsi:type="dcterms:W3CDTF">2019-05-23T16:00:00Z</dcterms:created>
  <dcterms:modified xsi:type="dcterms:W3CDTF">2020-07-08T05:34:46Z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